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" name="Shape 7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Helvetica Neue"/>
      </a:defRPr>
    </a:lvl1pPr>
    <a:lvl2pPr indent="228600" latinLnBrk="0">
      <a:defRPr sz="1200">
        <a:latin typeface="+mn-lt"/>
        <a:ea typeface="+mn-ea"/>
        <a:cs typeface="+mn-cs"/>
        <a:sym typeface="Helvetica Neue"/>
      </a:defRPr>
    </a:lvl2pPr>
    <a:lvl3pPr indent="457200" latinLnBrk="0">
      <a:defRPr sz="1200">
        <a:latin typeface="+mn-lt"/>
        <a:ea typeface="+mn-ea"/>
        <a:cs typeface="+mn-cs"/>
        <a:sym typeface="Helvetica Neue"/>
      </a:defRPr>
    </a:lvl3pPr>
    <a:lvl4pPr indent="685800" latinLnBrk="0">
      <a:defRPr sz="1200">
        <a:latin typeface="+mn-lt"/>
        <a:ea typeface="+mn-ea"/>
        <a:cs typeface="+mn-cs"/>
        <a:sym typeface="Helvetica Neue"/>
      </a:defRPr>
    </a:lvl4pPr>
    <a:lvl5pPr indent="914400" latinLnBrk="0">
      <a:defRPr sz="1200">
        <a:latin typeface="+mn-lt"/>
        <a:ea typeface="+mn-ea"/>
        <a:cs typeface="+mn-cs"/>
        <a:sym typeface="Helvetica Neue"/>
      </a:defRPr>
    </a:lvl5pPr>
    <a:lvl6pPr indent="1143000" latinLnBrk="0">
      <a:defRPr sz="1200">
        <a:latin typeface="+mn-lt"/>
        <a:ea typeface="+mn-ea"/>
        <a:cs typeface="+mn-cs"/>
        <a:sym typeface="Helvetica Neue"/>
      </a:defRPr>
    </a:lvl6pPr>
    <a:lvl7pPr indent="1371600" latinLnBrk="0">
      <a:defRPr sz="1200">
        <a:latin typeface="+mn-lt"/>
        <a:ea typeface="+mn-ea"/>
        <a:cs typeface="+mn-cs"/>
        <a:sym typeface="Helvetica Neue"/>
      </a:defRPr>
    </a:lvl7pPr>
    <a:lvl8pPr indent="1600200" latinLnBrk="0">
      <a:defRPr sz="1200">
        <a:latin typeface="+mn-lt"/>
        <a:ea typeface="+mn-ea"/>
        <a:cs typeface="+mn-cs"/>
        <a:sym typeface="Helvetica Neue"/>
      </a:defRPr>
    </a:lvl8pPr>
    <a:lvl9pPr indent="1828800" latinLnBrk="0">
      <a:defRPr sz="1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4406281" y="490654"/>
            <a:ext cx="4192235" cy="110363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950720" y="5462015"/>
            <a:ext cx="9103360" cy="24384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4406281" y="490654"/>
            <a:ext cx="4192235" cy="110363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sz="quarter" idx="1"/>
          </p:nvPr>
        </p:nvSpPr>
        <p:spPr>
          <a:xfrm>
            <a:off x="1950720" y="5462015"/>
            <a:ext cx="9103360" cy="24384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3129414" y="507162"/>
            <a:ext cx="6745970" cy="635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half" idx="1"/>
          </p:nvPr>
        </p:nvSpPr>
        <p:spPr>
          <a:xfrm>
            <a:off x="928061" y="1816623"/>
            <a:ext cx="5821047" cy="55118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xfrm>
            <a:off x="3129414" y="507162"/>
            <a:ext cx="6745970" cy="635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928061" y="1816623"/>
            <a:ext cx="5821047" cy="55118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3129414" y="507162"/>
            <a:ext cx="6745970" cy="635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half" idx="1"/>
          </p:nvPr>
        </p:nvSpPr>
        <p:spPr>
          <a:xfrm>
            <a:off x="650240" y="2243327"/>
            <a:ext cx="5657089" cy="643737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xfrm>
            <a:off x="3129414" y="507162"/>
            <a:ext cx="6745970" cy="635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50240" y="390595"/>
            <a:ext cx="11704320" cy="188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50240" y="2275839"/>
            <a:ext cx="11704320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87587" y="9070847"/>
            <a:ext cx="266974" cy="279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solidFill>
            <a:srgbClr val="2786C6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solidFill>
            <a:srgbClr val="2786C6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solidFill>
            <a:srgbClr val="2786C6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solidFill>
            <a:srgbClr val="2786C6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solidFill>
            <a:srgbClr val="2786C6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solidFill>
            <a:srgbClr val="2786C6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solidFill>
            <a:srgbClr val="2786C6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solidFill>
            <a:srgbClr val="2786C6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solidFill>
            <a:srgbClr val="2786C6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E5E5E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E5E5E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E5E5E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E5E5E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E5E5E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E5E5E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E5E5E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E5E5E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E5E5E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6.png"/><Relationship Id="rId4" Type="http://schemas.openxmlformats.org/officeDocument/2006/relationships/image" Target="../media/image14.jpeg"/><Relationship Id="rId5" Type="http://schemas.openxmlformats.org/officeDocument/2006/relationships/image" Target="../media/image2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8.png"/><Relationship Id="rId4" Type="http://schemas.openxmlformats.org/officeDocument/2006/relationships/image" Target="../media/image15.jpeg"/><Relationship Id="rId5" Type="http://schemas.openxmlformats.org/officeDocument/2006/relationships/image" Target="../media/image2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Relationship Id="rId3" Type="http://schemas.openxmlformats.org/officeDocument/2006/relationships/image" Target="../media/image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3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16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17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1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19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0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1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3.jpeg"/><Relationship Id="rId7" Type="http://schemas.openxmlformats.org/officeDocument/2006/relationships/image" Target="../media/image4.jpe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5.jpeg"/><Relationship Id="rId11" Type="http://schemas.openxmlformats.org/officeDocument/2006/relationships/image" Target="../media/image6.png"/><Relationship Id="rId12" Type="http://schemas.openxmlformats.org/officeDocument/2006/relationships/image" Target="../media/image6.jpeg"/><Relationship Id="rId13" Type="http://schemas.openxmlformats.org/officeDocument/2006/relationships/image" Target="../media/image7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7.jpeg"/><Relationship Id="rId18" Type="http://schemas.openxmlformats.org/officeDocument/2006/relationships/image" Target="../media/image11.png"/><Relationship Id="rId19" Type="http://schemas.openxmlformats.org/officeDocument/2006/relationships/image" Target="../media/image12.png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openxmlformats.org/officeDocument/2006/relationships/image" Target="../media/image8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3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5.png"/><Relationship Id="rId4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3" Type="http://schemas.openxmlformats.org/officeDocument/2006/relationships/image" Target="../media/image16.png"/><Relationship Id="rId4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1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LandscapeBubblyNetLogo1.ai" descr="LandscapeBubblyNetLogo1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0630" y="3726271"/>
            <a:ext cx="10403540" cy="23010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object 2"/>
          <p:cNvSpPr txBox="1"/>
          <p:nvPr>
            <p:ph type="title"/>
          </p:nvPr>
        </p:nvSpPr>
        <p:spPr>
          <a:xfrm>
            <a:off x="3833076" y="1197027"/>
            <a:ext cx="6745970" cy="635001"/>
          </a:xfrm>
          <a:prstGeom prst="rect">
            <a:avLst/>
          </a:prstGeom>
        </p:spPr>
        <p:txBody>
          <a:bodyPr/>
          <a:lstStyle>
            <a:lvl1pPr indent="1876425">
              <a:spcBef>
                <a:spcPts val="100"/>
              </a:spcBef>
              <a:defRPr spc="-100"/>
            </a:lvl1pPr>
          </a:lstStyle>
          <a:p>
            <a:pPr/>
            <a:r>
              <a:t>Drivers</a:t>
            </a:r>
          </a:p>
        </p:txBody>
      </p:sp>
      <p:sp>
        <p:nvSpPr>
          <p:cNvPr id="143" name="object 3"/>
          <p:cNvSpPr txBox="1"/>
          <p:nvPr/>
        </p:nvSpPr>
        <p:spPr>
          <a:xfrm>
            <a:off x="822388" y="3058392"/>
            <a:ext cx="4677714" cy="1373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On-board drivers can also be used:</a:t>
            </a:r>
          </a:p>
        </p:txBody>
      </p:sp>
      <p:pic>
        <p:nvPicPr>
          <p:cNvPr id="144" name="LandscapeBubblyNetLogo1.ai" descr="LandscapeBubblyNetLogo1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3641" y="953010"/>
            <a:ext cx="2321679" cy="51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object 3"/>
          <p:cNvSpPr txBox="1"/>
          <p:nvPr/>
        </p:nvSpPr>
        <p:spPr>
          <a:xfrm>
            <a:off x="913010" y="4703294"/>
            <a:ext cx="4994298" cy="2468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00789" marR="5080" indent="-300789">
              <a:spcBef>
                <a:spcPts val="100"/>
              </a:spcBef>
              <a:buSzPct val="100000"/>
              <a:buChar char="•"/>
              <a:defRPr sz="22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Constant current 1 channel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22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Constant current 2 channels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22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Constant current 4 channels</a:t>
            </a:r>
          </a:p>
          <a:p>
            <a:pPr marR="5080">
              <a:spcBef>
                <a:spcPts val="100"/>
              </a:spcBef>
              <a:defRPr sz="22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22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Constant voltage 1 channel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22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Constant voltage 2 channels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22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Constant voltage 4 channels</a:t>
            </a:r>
          </a:p>
        </p:txBody>
      </p:sp>
      <p:pic>
        <p:nvPicPr>
          <p:cNvPr id="146" name="d-b70.png" descr="d-b7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29502" y="2585292"/>
            <a:ext cx="4114511" cy="3065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cv_96w_dcdc_4ch_rgbw_driver_d-g4k_.png" descr="cv_96w_dcdc_4ch_rgbw_driver_d-g4k_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28985" y="4389339"/>
            <a:ext cx="5992273" cy="44642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object 2"/>
          <p:cNvSpPr txBox="1"/>
          <p:nvPr>
            <p:ph type="title"/>
          </p:nvPr>
        </p:nvSpPr>
        <p:spPr>
          <a:xfrm>
            <a:off x="4067631" y="1238419"/>
            <a:ext cx="6745970" cy="635001"/>
          </a:xfrm>
          <a:prstGeom prst="rect">
            <a:avLst/>
          </a:prstGeom>
        </p:spPr>
        <p:txBody>
          <a:bodyPr/>
          <a:lstStyle>
            <a:lvl1pPr indent="1876425">
              <a:spcBef>
                <a:spcPts val="100"/>
              </a:spcBef>
              <a:defRPr spc="-100"/>
            </a:lvl1pPr>
          </a:lstStyle>
          <a:p>
            <a:pPr/>
            <a:r>
              <a:t>Sensors</a:t>
            </a:r>
          </a:p>
        </p:txBody>
      </p:sp>
      <p:sp>
        <p:nvSpPr>
          <p:cNvPr id="150" name="object 3"/>
          <p:cNvSpPr txBox="1"/>
          <p:nvPr/>
        </p:nvSpPr>
        <p:spPr>
          <a:xfrm>
            <a:off x="905171" y="2575486"/>
            <a:ext cx="3201672" cy="1830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A wide variety of sensors are available:</a:t>
            </a:r>
          </a:p>
        </p:txBody>
      </p:sp>
      <p:pic>
        <p:nvPicPr>
          <p:cNvPr id="151" name="LandscapeBubblyNetLogo1.ai" descr="LandscapeBubblyNetLogo1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3641" y="953010"/>
            <a:ext cx="2321679" cy="51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object 3"/>
          <p:cNvSpPr txBox="1"/>
          <p:nvPr/>
        </p:nvSpPr>
        <p:spPr>
          <a:xfrm>
            <a:off x="775037" y="4261780"/>
            <a:ext cx="4994298" cy="4246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00789" marR="5080" indent="-300789">
              <a:spcBef>
                <a:spcPts val="100"/>
              </a:spcBef>
              <a:buSzPct val="100000"/>
              <a:buChar char="•"/>
              <a:defRPr sz="22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Low voltage/line voltage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22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Battery powered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22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PIR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22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Dual Tech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22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On-board luminaires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22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Ceiling recessed/surface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22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Wall mounted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22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Track mounted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22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High bay/low bay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22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Daylight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22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CO2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22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Contact sensor</a:t>
            </a:r>
          </a:p>
        </p:txBody>
      </p:sp>
      <p:pic>
        <p:nvPicPr>
          <p:cNvPr id="153" name="motionsensor_transp_0004_1_.png" descr="motionsensor_transp_0004_1_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50823" y="3066639"/>
            <a:ext cx="2848539" cy="2122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trimless_occupancy_sensor_0001_1_.png" descr="trimless_occupancy_sensor_0001_1_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92888" y="6092275"/>
            <a:ext cx="3729733" cy="2778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dualtechwallsensor_1.png" descr="dualtechwallsensor_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77802" y="5063682"/>
            <a:ext cx="4683870" cy="3489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llinearopalsensorfixture05_2_.png" descr="llinearopalsensorfixture05_2_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87974" y="2744697"/>
            <a:ext cx="3977125" cy="29629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object 2"/>
          <p:cNvSpPr txBox="1"/>
          <p:nvPr>
            <p:ph type="title"/>
          </p:nvPr>
        </p:nvSpPr>
        <p:spPr>
          <a:xfrm>
            <a:off x="4012442" y="1348798"/>
            <a:ext cx="6745970" cy="635001"/>
          </a:xfrm>
          <a:prstGeom prst="rect">
            <a:avLst/>
          </a:prstGeom>
        </p:spPr>
        <p:txBody>
          <a:bodyPr/>
          <a:lstStyle>
            <a:lvl1pPr indent="1876425">
              <a:spcBef>
                <a:spcPts val="100"/>
              </a:spcBef>
              <a:defRPr spc="-100"/>
            </a:lvl1pPr>
          </a:lstStyle>
          <a:p>
            <a:pPr/>
            <a:r>
              <a:t>Switches</a:t>
            </a:r>
          </a:p>
        </p:txBody>
      </p:sp>
      <p:pic>
        <p:nvPicPr>
          <p:cNvPr id="159" name="LandscapeBubblyNetLogo1.ai" descr="LandscapeBubblyNetLogo1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3641" y="953010"/>
            <a:ext cx="2321679" cy="513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qseriesswitchglasswall070720_0.png" descr="qseriesswitchglasswall070720_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10753" y="2223002"/>
            <a:ext cx="4400457" cy="3278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hospitality-keycard.jpg" descr="hospitality-keycard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31729" y="5643964"/>
            <a:ext cx="4994298" cy="3720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slimfaceswitchofficeglassdoor01-png_comp_1004.png" descr="slimfaceswitchofficeglassdoor01-png_comp_100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65542" y="4587258"/>
            <a:ext cx="4641273" cy="3457748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object 3"/>
          <p:cNvSpPr txBox="1"/>
          <p:nvPr/>
        </p:nvSpPr>
        <p:spPr>
          <a:xfrm>
            <a:off x="1502949" y="2833662"/>
            <a:ext cx="4994298" cy="903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Switches can be wired as well as battery powered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LandscapeBubblyNetLogo1.ai" descr="LandscapeBubblyNetLogo1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3641" y="953010"/>
            <a:ext cx="2321679" cy="513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touchscreen_transparency_noshadow.png" descr="touchscreen_transparency_noshadow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24864" y="2693255"/>
            <a:ext cx="5318688" cy="3732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touchscreen_4in_black_0623_1_.jpg" descr="touchscreen_4in_black_0623_1_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64440" y="2097318"/>
            <a:ext cx="6249390" cy="4385537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object 2"/>
          <p:cNvSpPr txBox="1"/>
          <p:nvPr>
            <p:ph type="title"/>
          </p:nvPr>
        </p:nvSpPr>
        <p:spPr>
          <a:xfrm>
            <a:off x="3446752" y="1252217"/>
            <a:ext cx="6745970" cy="635001"/>
          </a:xfrm>
          <a:prstGeom prst="rect">
            <a:avLst/>
          </a:prstGeom>
        </p:spPr>
        <p:txBody>
          <a:bodyPr/>
          <a:lstStyle>
            <a:lvl1pPr indent="1876425">
              <a:spcBef>
                <a:spcPts val="100"/>
              </a:spcBef>
              <a:defRPr spc="-100"/>
            </a:lvl1pPr>
          </a:lstStyle>
          <a:p>
            <a:pPr/>
            <a:r>
              <a:t>Touchscreens</a:t>
            </a:r>
          </a:p>
        </p:txBody>
      </p:sp>
      <p:pic>
        <p:nvPicPr>
          <p:cNvPr id="169" name="touchscreen_7in_white_transparent_1_.png" descr="touchscreen_7in_white_transparent_1_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53496" y="4595095"/>
            <a:ext cx="6986389" cy="490273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object 3"/>
          <p:cNvSpPr txBox="1"/>
          <p:nvPr/>
        </p:nvSpPr>
        <p:spPr>
          <a:xfrm>
            <a:off x="4359400" y="3251555"/>
            <a:ext cx="4286000" cy="1360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Touchscreens can be local-only as well as cloud-connected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LandscapeBubblyNetLogo1.ai" descr="LandscapeBubblyNetLogo1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3641" y="953010"/>
            <a:ext cx="2321679" cy="51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object 2"/>
          <p:cNvSpPr txBox="1"/>
          <p:nvPr>
            <p:ph type="title"/>
          </p:nvPr>
        </p:nvSpPr>
        <p:spPr>
          <a:xfrm>
            <a:off x="4398767" y="1176039"/>
            <a:ext cx="6745970" cy="635001"/>
          </a:xfrm>
          <a:prstGeom prst="rect">
            <a:avLst/>
          </a:prstGeom>
        </p:spPr>
        <p:txBody>
          <a:bodyPr/>
          <a:lstStyle>
            <a:lvl1pPr indent="1876425">
              <a:spcBef>
                <a:spcPts val="100"/>
              </a:spcBef>
              <a:defRPr spc="-100"/>
            </a:lvl1pPr>
          </a:lstStyle>
          <a:p>
            <a:pPr/>
            <a:r>
              <a:t>App</a:t>
            </a:r>
          </a:p>
        </p:txBody>
      </p:sp>
      <p:sp>
        <p:nvSpPr>
          <p:cNvPr id="174" name="object 3"/>
          <p:cNvSpPr txBox="1"/>
          <p:nvPr/>
        </p:nvSpPr>
        <p:spPr>
          <a:xfrm>
            <a:off x="827369" y="2265431"/>
            <a:ext cx="11614423" cy="446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The App is very simple to use and available for Android and iPhone</a:t>
            </a:r>
            <a:r>
              <a:rPr spc="-175"/>
              <a:t>.</a:t>
            </a:r>
          </a:p>
        </p:txBody>
      </p:sp>
      <p:sp>
        <p:nvSpPr>
          <p:cNvPr id="175" name="object 3"/>
          <p:cNvSpPr txBox="1"/>
          <p:nvPr/>
        </p:nvSpPr>
        <p:spPr>
          <a:xfrm>
            <a:off x="612457" y="6471239"/>
            <a:ext cx="2981567" cy="181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It can be used by the contractor to commission the job</a:t>
            </a:r>
          </a:p>
        </p:txBody>
      </p:sp>
      <p:pic>
        <p:nvPicPr>
          <p:cNvPr id="176" name="IMG_3490.PNG" descr="IMG_349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91259" y="3166355"/>
            <a:ext cx="2210037" cy="4790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3489.PNG" descr="IMG_348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88050" y="3283340"/>
            <a:ext cx="2210037" cy="479012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object 3"/>
          <p:cNvSpPr txBox="1"/>
          <p:nvPr/>
        </p:nvSpPr>
        <p:spPr>
          <a:xfrm>
            <a:off x="6831669" y="6471239"/>
            <a:ext cx="2321679" cy="181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as well as by the end-user to control the network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touchscreen_4in_black_0623_1_.jpg" descr="touchscreen_4in_black_0623_1_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3703" y="1661711"/>
            <a:ext cx="12583008" cy="8830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LandscapeBubblyNetLogo1.ai" descr="LandscapeBubblyNetLogo1.ai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3641" y="953010"/>
            <a:ext cx="2321679" cy="51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object 2"/>
          <p:cNvSpPr txBox="1"/>
          <p:nvPr>
            <p:ph type="title"/>
          </p:nvPr>
        </p:nvSpPr>
        <p:spPr>
          <a:xfrm>
            <a:off x="3501941" y="1210825"/>
            <a:ext cx="6745970" cy="635001"/>
          </a:xfrm>
          <a:prstGeom prst="rect">
            <a:avLst/>
          </a:prstGeom>
        </p:spPr>
        <p:txBody>
          <a:bodyPr/>
          <a:lstStyle>
            <a:lvl1pPr indent="1876425">
              <a:spcBef>
                <a:spcPts val="100"/>
              </a:spcBef>
              <a:defRPr spc="-100"/>
            </a:lvl1pPr>
          </a:lstStyle>
          <a:p>
            <a:pPr/>
            <a:r>
              <a:t>Integration</a:t>
            </a:r>
          </a:p>
        </p:txBody>
      </p:sp>
      <p:sp>
        <p:nvSpPr>
          <p:cNvPr id="183" name="object 3"/>
          <p:cNvSpPr txBox="1"/>
          <p:nvPr/>
        </p:nvSpPr>
        <p:spPr>
          <a:xfrm>
            <a:off x="827369" y="2265431"/>
            <a:ext cx="11614423" cy="446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Integration with HVAC, BMS and other systems is possible through:</a:t>
            </a:r>
          </a:p>
        </p:txBody>
      </p:sp>
      <p:sp>
        <p:nvSpPr>
          <p:cNvPr id="184" name="object 3"/>
          <p:cNvSpPr txBox="1"/>
          <p:nvPr/>
        </p:nvSpPr>
        <p:spPr>
          <a:xfrm>
            <a:off x="860809" y="3684542"/>
            <a:ext cx="7739269" cy="2796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00789" marR="5080" indent="-300789">
              <a:spcBef>
                <a:spcPts val="100"/>
              </a:spcBef>
              <a:buSzPct val="100000"/>
              <a:buChar char="•"/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Dry contact;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RS485;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DMX;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BACnet over IP;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Local APIs;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Cloud APIs.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LandscapeBubblyNetLogo1.ai" descr="LandscapeBubblyNetLogo1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3641" y="953010"/>
            <a:ext cx="2321679" cy="51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object 2"/>
          <p:cNvSpPr txBox="1"/>
          <p:nvPr>
            <p:ph type="title"/>
          </p:nvPr>
        </p:nvSpPr>
        <p:spPr>
          <a:xfrm>
            <a:off x="3129415" y="1155635"/>
            <a:ext cx="6745970" cy="635001"/>
          </a:xfrm>
          <a:prstGeom prst="rect">
            <a:avLst/>
          </a:prstGeom>
        </p:spPr>
        <p:txBody>
          <a:bodyPr/>
          <a:lstStyle>
            <a:lvl1pPr indent="1876425">
              <a:spcBef>
                <a:spcPts val="100"/>
              </a:spcBef>
              <a:defRPr spc="-100"/>
            </a:lvl1pPr>
          </a:lstStyle>
          <a:p>
            <a:pPr/>
            <a:r>
              <a:t>Cloud services</a:t>
            </a:r>
          </a:p>
        </p:txBody>
      </p:sp>
      <p:sp>
        <p:nvSpPr>
          <p:cNvPr id="188" name="object 3"/>
          <p:cNvSpPr txBox="1"/>
          <p:nvPr/>
        </p:nvSpPr>
        <p:spPr>
          <a:xfrm>
            <a:off x="827369" y="2265431"/>
            <a:ext cx="11614423" cy="903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A full set of cloud services are available by adding a Gateway or a G-series Touchscreen to the project:</a:t>
            </a:r>
          </a:p>
        </p:txBody>
      </p:sp>
      <p:sp>
        <p:nvSpPr>
          <p:cNvPr id="189" name="object 3"/>
          <p:cNvSpPr txBox="1"/>
          <p:nvPr/>
        </p:nvSpPr>
        <p:spPr>
          <a:xfrm>
            <a:off x="764227" y="3491019"/>
            <a:ext cx="5858901" cy="3253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00789" marR="5080" indent="-300789">
              <a:spcBef>
                <a:spcPts val="100"/>
              </a:spcBef>
              <a:buSzPct val="100000"/>
              <a:buChar char="•"/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Remote control;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User Management;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Site map visualization &amp; control;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Touchscreen configuration;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Notifications &amp; network health control;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Multi-site aggregation.</a:t>
            </a:r>
          </a:p>
        </p:txBody>
      </p:sp>
      <p:pic>
        <p:nvPicPr>
          <p:cNvPr id="190" name="object 6" descr="object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07397" y="2686087"/>
            <a:ext cx="7662848" cy="61763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LandscapeBubblyNetLogo1.ai" descr="LandscapeBubblyNetLogo1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3641" y="953010"/>
            <a:ext cx="2321679" cy="51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object 2"/>
          <p:cNvSpPr txBox="1"/>
          <p:nvPr>
            <p:ph type="title"/>
          </p:nvPr>
        </p:nvSpPr>
        <p:spPr>
          <a:xfrm>
            <a:off x="2295783" y="1548475"/>
            <a:ext cx="6745970" cy="635001"/>
          </a:xfrm>
          <a:prstGeom prst="rect">
            <a:avLst/>
          </a:prstGeom>
        </p:spPr>
        <p:txBody>
          <a:bodyPr/>
          <a:lstStyle>
            <a:lvl1pPr indent="1388554" defTabSz="676655">
              <a:defRPr spc="-74" sz="2960"/>
            </a:lvl1pPr>
          </a:lstStyle>
          <a:p>
            <a:pPr/>
            <a:r>
              <a:t>Easy to scale for large projects</a:t>
            </a:r>
          </a:p>
        </p:txBody>
      </p:sp>
      <p:sp>
        <p:nvSpPr>
          <p:cNvPr id="194" name="object 3"/>
          <p:cNvSpPr txBox="1"/>
          <p:nvPr/>
        </p:nvSpPr>
        <p:spPr>
          <a:xfrm>
            <a:off x="827369" y="2623909"/>
            <a:ext cx="11614423" cy="310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 algn="ctr">
              <a:spcBef>
                <a:spcPts val="100"/>
              </a:spcBef>
              <a:defRPr sz="2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b="1"/>
              <a:t>Supernus Pharmaceuticals</a:t>
            </a:r>
            <a:r>
              <a:t> - Rockville, MD.       120,000 sq.ft, 1,500 BubblyNet devices</a:t>
            </a:r>
          </a:p>
        </p:txBody>
      </p:sp>
      <p:pic>
        <p:nvPicPr>
          <p:cNvPr id="195" name="Image2.jpg" descr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3274" y="3374475"/>
            <a:ext cx="10602613" cy="52518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LandscapeBubblyNetLogo1.ai" descr="LandscapeBubblyNetLogo1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3641" y="953010"/>
            <a:ext cx="2321679" cy="51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object 2"/>
          <p:cNvSpPr txBox="1"/>
          <p:nvPr>
            <p:ph type="title"/>
          </p:nvPr>
        </p:nvSpPr>
        <p:spPr>
          <a:xfrm>
            <a:off x="1241845" y="1540212"/>
            <a:ext cx="8886440" cy="635001"/>
          </a:xfrm>
          <a:prstGeom prst="rect">
            <a:avLst/>
          </a:prstGeom>
        </p:spPr>
        <p:txBody>
          <a:bodyPr/>
          <a:lstStyle>
            <a:lvl1pPr indent="1275969" algn="ctr" defTabSz="621791">
              <a:defRPr spc="-68" sz="2720"/>
            </a:lvl1pPr>
          </a:lstStyle>
          <a:p>
            <a:pPr/>
            <a:r>
              <a:t>Professional settings for high-end lighting design </a:t>
            </a:r>
          </a:p>
        </p:txBody>
      </p:sp>
      <p:sp>
        <p:nvSpPr>
          <p:cNvPr id="199" name="object 3"/>
          <p:cNvSpPr txBox="1"/>
          <p:nvPr/>
        </p:nvSpPr>
        <p:spPr>
          <a:xfrm>
            <a:off x="841167" y="2242697"/>
            <a:ext cx="11614422" cy="310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 algn="ctr">
              <a:spcBef>
                <a:spcPts val="100"/>
              </a:spcBef>
              <a:defRPr sz="2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b="1"/>
              <a:t>Ammoora</a:t>
            </a:r>
            <a:r>
              <a:t> - Baltimore, MD       Variety of loads and dimming protocols</a:t>
            </a:r>
          </a:p>
        </p:txBody>
      </p:sp>
      <p:pic>
        <p:nvPicPr>
          <p:cNvPr id="200" name="Ammoora_Bayti Lounge.jpg" descr="Ammoora_Bayti Loun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56859" y="3018875"/>
            <a:ext cx="8491082" cy="61373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LandscapeBubblyNetLogo1.ai" descr="LandscapeBubblyNetLogo1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3641" y="953010"/>
            <a:ext cx="2321679" cy="513511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object 2"/>
          <p:cNvSpPr txBox="1"/>
          <p:nvPr>
            <p:ph type="title"/>
          </p:nvPr>
        </p:nvSpPr>
        <p:spPr>
          <a:xfrm>
            <a:off x="2399740" y="1548475"/>
            <a:ext cx="6745970" cy="635001"/>
          </a:xfrm>
          <a:prstGeom prst="rect">
            <a:avLst/>
          </a:prstGeom>
        </p:spPr>
        <p:txBody>
          <a:bodyPr/>
          <a:lstStyle>
            <a:lvl1pPr indent="1069562" defTabSz="521208">
              <a:defRPr spc="-57" sz="2280"/>
            </a:lvl1pPr>
          </a:lstStyle>
          <a:p>
            <a:pPr/>
            <a:r>
              <a:t>Cloud connectivity for Multi-site projects</a:t>
            </a:r>
          </a:p>
        </p:txBody>
      </p:sp>
      <p:sp>
        <p:nvSpPr>
          <p:cNvPr id="204" name="object 3"/>
          <p:cNvSpPr txBox="1"/>
          <p:nvPr/>
        </p:nvSpPr>
        <p:spPr>
          <a:xfrm>
            <a:off x="882559" y="2496829"/>
            <a:ext cx="11614422" cy="310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 algn="ctr">
              <a:spcBef>
                <a:spcPts val="100"/>
              </a:spcBef>
              <a:defRPr sz="2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b="1"/>
              <a:t>Turtle Bay Resort</a:t>
            </a:r>
            <a:r>
              <a:t> - Kahuku, HI       7 buildings, 1,200 BubblyNet devices</a:t>
            </a:r>
          </a:p>
        </p:txBody>
      </p:sp>
      <p:pic>
        <p:nvPicPr>
          <p:cNvPr id="205" name="Picture2.jpg" descr="Pictur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2966" y="3120315"/>
            <a:ext cx="8778868" cy="58379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object 3"/>
          <p:cNvSpPr txBox="1"/>
          <p:nvPr/>
        </p:nvSpPr>
        <p:spPr>
          <a:xfrm>
            <a:off x="1222171" y="1785604"/>
            <a:ext cx="10965323" cy="1373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30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BubblyNet</a:t>
            </a:r>
            <a:r>
              <a:rPr spc="-6"/>
              <a:t> </a:t>
            </a:r>
            <a:r>
              <a:t>is</a:t>
            </a:r>
            <a:r>
              <a:rPr spc="-3"/>
              <a:t> </a:t>
            </a:r>
            <a:r>
              <a:t>a</a:t>
            </a:r>
            <a:r>
              <a:rPr spc="-3"/>
              <a:t> </a:t>
            </a:r>
            <a:r>
              <a:rPr b="1"/>
              <a:t>smart</a:t>
            </a:r>
            <a:r>
              <a:rPr b="1" spc="-3"/>
              <a:t> </a:t>
            </a:r>
            <a:r>
              <a:rPr b="1" spc="-6"/>
              <a:t>building </a:t>
            </a:r>
            <a:r>
              <a:rPr b="1"/>
              <a:t>open</a:t>
            </a:r>
            <a:r>
              <a:rPr b="1" spc="-18"/>
              <a:t> </a:t>
            </a:r>
            <a:r>
              <a:rPr b="1"/>
              <a:t>platform</a:t>
            </a:r>
            <a:r>
              <a:rPr b="1" spc="-9"/>
              <a:t> </a:t>
            </a:r>
            <a:r>
              <a:rPr spc="-6"/>
              <a:t>which delivers wellbeing </a:t>
            </a:r>
            <a:r>
              <a:rPr spc="-14"/>
              <a:t>and </a:t>
            </a:r>
            <a:r>
              <a:rPr spc="-6"/>
              <a:t>sustainability by controlling all functions of the building such as lighting, shades, air quality and sound masking.</a:t>
            </a:r>
          </a:p>
        </p:txBody>
      </p:sp>
      <p:pic>
        <p:nvPicPr>
          <p:cNvPr id="76" name="LandscapeBubblyNetLogo1.ai" descr="LandscapeBubblyNetLogo1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3641" y="953010"/>
            <a:ext cx="2340696" cy="51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Homepage (1).jpg" descr="Homepage (1)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0607" y="3831856"/>
            <a:ext cx="10322001" cy="5806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LandscapeBubblyNetLogo1.ai" descr="LandscapeBubblyNetLogo1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3641" y="953010"/>
            <a:ext cx="2321679" cy="513511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object 2"/>
          <p:cNvSpPr txBox="1"/>
          <p:nvPr>
            <p:ph type="title"/>
          </p:nvPr>
        </p:nvSpPr>
        <p:spPr>
          <a:xfrm>
            <a:off x="1834356" y="1480352"/>
            <a:ext cx="7799147" cy="635001"/>
          </a:xfrm>
          <a:prstGeom prst="rect">
            <a:avLst/>
          </a:prstGeom>
        </p:spPr>
        <p:txBody>
          <a:bodyPr/>
          <a:lstStyle>
            <a:lvl1pPr indent="1088326" defTabSz="530351">
              <a:defRPr spc="-58" sz="2320"/>
            </a:lvl1pPr>
          </a:lstStyle>
          <a:p>
            <a:pPr/>
            <a:r>
              <a:t>Air-gap encrypted networks for federal buildings</a:t>
            </a:r>
          </a:p>
        </p:txBody>
      </p:sp>
      <p:sp>
        <p:nvSpPr>
          <p:cNvPr id="209" name="object 3"/>
          <p:cNvSpPr txBox="1"/>
          <p:nvPr/>
        </p:nvSpPr>
        <p:spPr>
          <a:xfrm>
            <a:off x="992937" y="2129185"/>
            <a:ext cx="11614423" cy="310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 algn="ctr">
              <a:spcBef>
                <a:spcPts val="100"/>
              </a:spcBef>
              <a:defRPr sz="2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b="1"/>
              <a:t>SeaTac Airport</a:t>
            </a:r>
            <a:r>
              <a:t> - Seattle, WA       High security requirements</a:t>
            </a:r>
          </a:p>
        </p:txBody>
      </p:sp>
      <p:pic>
        <p:nvPicPr>
          <p:cNvPr id="210" name="seatac-airport-k088-yoshiki-nakamura.jpeg" descr="seatac-airport-k088-yoshiki-nakamura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8436" y="2880543"/>
            <a:ext cx="9152289" cy="61015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LandscapeBubblyNetLogo1.ai" descr="LandscapeBubblyNetLogo1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3641" y="953010"/>
            <a:ext cx="2321679" cy="513511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object 2"/>
          <p:cNvSpPr txBox="1"/>
          <p:nvPr>
            <p:ph type="title"/>
          </p:nvPr>
        </p:nvSpPr>
        <p:spPr>
          <a:xfrm>
            <a:off x="1868372" y="1498820"/>
            <a:ext cx="7800818" cy="635001"/>
          </a:xfrm>
          <a:prstGeom prst="rect">
            <a:avLst/>
          </a:prstGeom>
        </p:spPr>
        <p:txBody>
          <a:bodyPr/>
          <a:lstStyle>
            <a:lvl1pPr indent="1144619" defTabSz="557784">
              <a:defRPr spc="-61" sz="2440"/>
            </a:lvl1pPr>
          </a:lstStyle>
          <a:p>
            <a:pPr/>
            <a:r>
              <a:t>Award winning innovation for complex lighting </a:t>
            </a:r>
          </a:p>
        </p:txBody>
      </p:sp>
      <p:sp>
        <p:nvSpPr>
          <p:cNvPr id="214" name="object 3"/>
          <p:cNvSpPr txBox="1"/>
          <p:nvPr/>
        </p:nvSpPr>
        <p:spPr>
          <a:xfrm>
            <a:off x="841167" y="2166121"/>
            <a:ext cx="11614422" cy="310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 algn="ctr">
              <a:spcBef>
                <a:spcPts val="100"/>
              </a:spcBef>
              <a:defRPr sz="2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b="1"/>
              <a:t>Irving Convention Center</a:t>
            </a:r>
            <a:r>
              <a:t> - Irving, TX       DMX multivendor integration</a:t>
            </a:r>
          </a:p>
        </p:txBody>
      </p:sp>
      <p:pic>
        <p:nvPicPr>
          <p:cNvPr id="215" name="irving.jpeg" descr="irving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5313" y="2889670"/>
            <a:ext cx="9274174" cy="61803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LandscapeBubblyNetLogo1.ai" descr="LandscapeBubblyNetLogo1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3641" y="953010"/>
            <a:ext cx="2321679" cy="513511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object 2"/>
          <p:cNvSpPr txBox="1"/>
          <p:nvPr>
            <p:ph type="title"/>
          </p:nvPr>
        </p:nvSpPr>
        <p:spPr>
          <a:xfrm>
            <a:off x="3619177" y="1402239"/>
            <a:ext cx="6960636" cy="635001"/>
          </a:xfrm>
          <a:prstGeom prst="rect">
            <a:avLst/>
          </a:prstGeom>
        </p:spPr>
        <p:txBody>
          <a:bodyPr/>
          <a:lstStyle>
            <a:lvl1pPr indent="1876425">
              <a:spcBef>
                <a:spcPts val="100"/>
              </a:spcBef>
              <a:defRPr spc="-100"/>
            </a:lvl1pPr>
          </a:lstStyle>
          <a:p>
            <a:pPr/>
            <a:r>
              <a:t>Deliveries</a:t>
            </a:r>
          </a:p>
        </p:txBody>
      </p:sp>
      <p:sp>
        <p:nvSpPr>
          <p:cNvPr id="219" name="object 3"/>
          <p:cNvSpPr txBox="1"/>
          <p:nvPr/>
        </p:nvSpPr>
        <p:spPr>
          <a:xfrm>
            <a:off x="827369" y="2265431"/>
            <a:ext cx="11614423" cy="937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On-line Quick-Ship inventory for 5 business days delivery.</a:t>
            </a: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Standard delivery is 4 weeks.</a:t>
            </a: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pic>
        <p:nvPicPr>
          <p:cNvPr id="220" name="Screenshot 2023-10-24 at 3.45.49 PM.png" descr="Screenshot 2023-10-24 at 3.45.49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9327" y="3255855"/>
            <a:ext cx="4274307" cy="4877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Screenshot 2023-10-24 at 3.46.51 PM.png" descr="Screenshot 2023-10-24 at 3.46.51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95864" y="3136531"/>
            <a:ext cx="4737810" cy="2746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LandscapeBubblyNetLogo1.ai" descr="LandscapeBubblyNetLogo1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3641" y="953010"/>
            <a:ext cx="2321679" cy="513511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object 2"/>
          <p:cNvSpPr txBox="1"/>
          <p:nvPr>
            <p:ph type="title"/>
          </p:nvPr>
        </p:nvSpPr>
        <p:spPr>
          <a:xfrm>
            <a:off x="2792793" y="1472791"/>
            <a:ext cx="5244487" cy="635001"/>
          </a:xfrm>
          <a:prstGeom prst="rect">
            <a:avLst/>
          </a:prstGeom>
        </p:spPr>
        <p:txBody>
          <a:bodyPr/>
          <a:lstStyle>
            <a:lvl1pPr indent="1876425" algn="ctr">
              <a:spcBef>
                <a:spcPts val="100"/>
              </a:spcBef>
              <a:defRPr spc="-100"/>
            </a:lvl1pPr>
          </a:lstStyle>
          <a:p>
            <a:pPr/>
            <a:r>
              <a:t>Warranty                      </a:t>
            </a:r>
          </a:p>
        </p:txBody>
      </p:sp>
      <p:sp>
        <p:nvSpPr>
          <p:cNvPr id="225" name="object 3"/>
          <p:cNvSpPr txBox="1"/>
          <p:nvPr/>
        </p:nvSpPr>
        <p:spPr>
          <a:xfrm>
            <a:off x="882559" y="3383967"/>
            <a:ext cx="6976422" cy="4662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Hardware failure rate is: 0.3%</a:t>
            </a: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Standard warranty is 2 years with optional 5 years.</a:t>
            </a: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pic>
        <p:nvPicPr>
          <p:cNvPr id="226" name="IMG_45BD1DF69BBE-1.jpeg" descr="IMG_45BD1DF69BBE-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60555" y="3080219"/>
            <a:ext cx="2185539" cy="4737029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object 3"/>
          <p:cNvSpPr txBox="1"/>
          <p:nvPr/>
        </p:nvSpPr>
        <p:spPr>
          <a:xfrm>
            <a:off x="4004971" y="5286269"/>
            <a:ext cx="4801696" cy="6072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Software can be updated over-the-air.</a:t>
            </a: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LandscapeBubblyNetLogo1.ai" descr="LandscapeBubblyNetLogo1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3641" y="953010"/>
            <a:ext cx="2321679" cy="513511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object 2"/>
          <p:cNvSpPr txBox="1"/>
          <p:nvPr>
            <p:ph type="title"/>
          </p:nvPr>
        </p:nvSpPr>
        <p:spPr>
          <a:xfrm>
            <a:off x="2944563" y="4255759"/>
            <a:ext cx="5244488" cy="635001"/>
          </a:xfrm>
          <a:prstGeom prst="rect">
            <a:avLst/>
          </a:prstGeom>
        </p:spPr>
        <p:txBody>
          <a:bodyPr/>
          <a:lstStyle>
            <a:lvl1pPr indent="1876425" algn="ctr">
              <a:spcBef>
                <a:spcPts val="100"/>
              </a:spcBef>
              <a:defRPr spc="-100"/>
            </a:lvl1pPr>
          </a:lstStyle>
          <a:p>
            <a:pPr/>
            <a:r>
              <a:t>Thank you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amerlux-logo-with-delta-tag_black.jpg" descr="amerlux-logo-with-delta-tag_blac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6304" y="5085212"/>
            <a:ext cx="1668114" cy="1668114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object 3"/>
          <p:cNvSpPr txBox="1"/>
          <p:nvPr/>
        </p:nvSpPr>
        <p:spPr>
          <a:xfrm>
            <a:off x="835523" y="4064208"/>
            <a:ext cx="11489944" cy="916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30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It is based on open protocol </a:t>
            </a:r>
            <a:r>
              <a:rPr b="1"/>
              <a:t>Bluetooth Mesh/NLC</a:t>
            </a:r>
            <a:r>
              <a:t>, the world’s #1 low-power wireless standard.</a:t>
            </a:r>
          </a:p>
        </p:txBody>
      </p:sp>
      <p:pic>
        <p:nvPicPr>
          <p:cNvPr id="81" name="LandscapeBubblyNetLogo1.ai" descr="LandscapeBubblyNetLogo1.ai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3641" y="953010"/>
            <a:ext cx="2321679" cy="513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2560px-ABB_logo.svg.png" descr="2560px-ABB_logo.sv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4442" y="5755312"/>
            <a:ext cx="1353625" cy="538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Atlas-Logo.png" descr="Atlas-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60372" y="5755312"/>
            <a:ext cx="1353626" cy="693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Unknown.jpeg" descr="Unknown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07680" y="5677923"/>
            <a:ext cx="1668115" cy="693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danlers-logo-website-resize.jpg" descr="danlers-logo-website-resize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371649" y="5476297"/>
            <a:ext cx="1668114" cy="1251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Unknown.png" descr="Unknown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73403" y="6936579"/>
            <a:ext cx="1627351" cy="538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cropped-Eulum-Logo.png" descr="cropped-Eulum-Logo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937682" y="6734257"/>
            <a:ext cx="1007476" cy="978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FulhamHarness-the-Horsepower.jpg" descr="FulhamHarness-the-Horsepower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582086" y="7172445"/>
            <a:ext cx="2315173" cy="538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lsi-email-header.png" descr="lsi-email-header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860332" y="6918740"/>
            <a:ext cx="1007476" cy="1007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ARON-Light-Redefined-Red_Small-scaled.jpg" descr="ARON-Light-Redefined-Red_Small-scaled.jp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812655" y="5689218"/>
            <a:ext cx="1854035" cy="806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linmore-led-logo-sq.png" descr="linmore-led-logo-sq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623188" y="6895867"/>
            <a:ext cx="1511214" cy="1007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MP-logo-200X40.png.png" descr="MP-logo-200X40.png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13842" y="8352182"/>
            <a:ext cx="2220696" cy="254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ZaniboniLogo.png" descr="ZaniboniLogo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900926" y="8377582"/>
            <a:ext cx="2363840" cy="285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zumtobel-logo.png" descr="zumtobel-logo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9497366" y="8261351"/>
            <a:ext cx="2410864" cy="388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ggg23.jpg" descr="ggg23.jp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697646" y="2578866"/>
            <a:ext cx="1790653" cy="1007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Intel_logo_(2006-2020).svg.png" descr="Intel_logo_(2006-2020).svg.p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7342533" y="2635907"/>
            <a:ext cx="1353626" cy="893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Silicon_Labs_2015.svg.png" descr="Silicon_Labs_2015.svg.pn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9550394" y="2662883"/>
            <a:ext cx="1627351" cy="839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Ericsson-f.png" descr="Ericsson-f.pn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1394242" y="2214289"/>
            <a:ext cx="2635433" cy="1482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240px-SILVAIR_logotype.png" descr="240px-SILVAIR_logotype.png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2955883" y="8173906"/>
            <a:ext cx="1572168" cy="563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STL-LOGO_4c_pos.jpg" descr="STL-LOGO_4c_pos.jp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4587496" y="8252090"/>
            <a:ext cx="1998391" cy="3561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LandscapeBubblyNetLogo1.ai" descr="LandscapeBubblyNetLogo1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3641" y="953010"/>
            <a:ext cx="2321679" cy="51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object 3"/>
          <p:cNvSpPr txBox="1"/>
          <p:nvPr/>
        </p:nvSpPr>
        <p:spPr>
          <a:xfrm>
            <a:off x="940269" y="1742869"/>
            <a:ext cx="11124567" cy="1360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By</a:t>
            </a:r>
            <a:r>
              <a:rPr spc="-35"/>
              <a:t> </a:t>
            </a:r>
            <a:r>
              <a:t>embedding</a:t>
            </a:r>
            <a:r>
              <a:rPr spc="-30"/>
              <a:t> </a:t>
            </a:r>
            <a:r>
              <a:t>a</a:t>
            </a:r>
            <a:r>
              <a:rPr spc="-30"/>
              <a:t> </a:t>
            </a:r>
            <a:r>
              <a:rPr spc="-10"/>
              <a:t>tiny,</a:t>
            </a:r>
            <a:r>
              <a:rPr spc="-35"/>
              <a:t> </a:t>
            </a:r>
            <a:r>
              <a:t>but</a:t>
            </a:r>
            <a:r>
              <a:rPr spc="-35"/>
              <a:t> </a:t>
            </a:r>
            <a:r>
              <a:t>powerful,</a:t>
            </a:r>
            <a:r>
              <a:rPr spc="-35"/>
              <a:t> </a:t>
            </a:r>
            <a:r>
              <a:t>Bluetooth</a:t>
            </a:r>
            <a:r>
              <a:rPr spc="-25"/>
              <a:t> </a:t>
            </a:r>
            <a:r>
              <a:rPr spc="-10"/>
              <a:t>microchip</a:t>
            </a:r>
          </a:p>
          <a:p>
            <a:pPr marL="635" marR="5080" indent="11429" algn="ctr"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in</a:t>
            </a:r>
            <a:r>
              <a:rPr spc="-75"/>
              <a:t> </a:t>
            </a:r>
            <a:r>
              <a:t>every</a:t>
            </a:r>
            <a:r>
              <a:rPr spc="-75"/>
              <a:t> </a:t>
            </a:r>
            <a:r>
              <a:t>device</a:t>
            </a:r>
            <a:r>
              <a:rPr spc="-70"/>
              <a:t> </a:t>
            </a:r>
            <a:r>
              <a:t>(driver,</a:t>
            </a:r>
            <a:r>
              <a:rPr spc="-75"/>
              <a:t> </a:t>
            </a:r>
            <a:r>
              <a:t>controller,</a:t>
            </a:r>
            <a:r>
              <a:rPr spc="-75"/>
              <a:t> </a:t>
            </a:r>
            <a:r>
              <a:t>sensor,</a:t>
            </a:r>
            <a:r>
              <a:rPr spc="-75"/>
              <a:t> </a:t>
            </a:r>
            <a:r>
              <a:t>and</a:t>
            </a:r>
            <a:r>
              <a:rPr spc="-70"/>
              <a:t> </a:t>
            </a:r>
            <a:r>
              <a:t>switch),</a:t>
            </a:r>
            <a:r>
              <a:rPr spc="-75"/>
              <a:t> </a:t>
            </a:r>
            <a:r>
              <a:rPr spc="-10"/>
              <a:t>devices </a:t>
            </a:r>
            <a:r>
              <a:t>become</a:t>
            </a:r>
            <a:r>
              <a:rPr spc="-20"/>
              <a:t> </a:t>
            </a:r>
            <a:r>
              <a:t>intelligent and self-sufficient</a:t>
            </a:r>
            <a:r>
              <a:rPr spc="-10"/>
              <a:t>.</a:t>
            </a:r>
          </a:p>
        </p:txBody>
      </p:sp>
      <p:pic>
        <p:nvPicPr>
          <p:cNvPr id="104" name="object 5" descr="object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97748" y="4130950"/>
            <a:ext cx="5409304" cy="2597474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object 4"/>
          <p:cNvSpPr txBox="1"/>
          <p:nvPr/>
        </p:nvSpPr>
        <p:spPr>
          <a:xfrm>
            <a:off x="1057565" y="7229270"/>
            <a:ext cx="10890251" cy="1360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064" algn="ctr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Every</a:t>
            </a:r>
            <a:r>
              <a:rPr spc="-15"/>
              <a:t> </a:t>
            </a:r>
            <a:r>
              <a:t>device</a:t>
            </a:r>
            <a:r>
              <a:rPr spc="-5"/>
              <a:t> </a:t>
            </a:r>
            <a:r>
              <a:t>has</a:t>
            </a:r>
            <a:r>
              <a:rPr spc="-10"/>
              <a:t> </a:t>
            </a:r>
            <a:r>
              <a:t>all</a:t>
            </a:r>
            <a:r>
              <a:rPr spc="-10"/>
              <a:t> </a:t>
            </a:r>
            <a:r>
              <a:t>the</a:t>
            </a:r>
            <a:r>
              <a:rPr spc="-5"/>
              <a:t> </a:t>
            </a:r>
            <a:r>
              <a:t>software</a:t>
            </a:r>
            <a:r>
              <a:rPr spc="-5"/>
              <a:t> </a:t>
            </a:r>
            <a:r>
              <a:t>instructions</a:t>
            </a:r>
            <a:r>
              <a:rPr spc="-15"/>
              <a:t> </a:t>
            </a:r>
            <a:r>
              <a:t>(as</a:t>
            </a:r>
            <a:r>
              <a:rPr spc="-10"/>
              <a:t> </a:t>
            </a:r>
            <a:r>
              <a:t>groups,</a:t>
            </a:r>
            <a:r>
              <a:rPr spc="-10"/>
              <a:t> </a:t>
            </a:r>
            <a:r>
              <a:t>clock,</a:t>
            </a:r>
            <a:r>
              <a:rPr spc="-10"/>
              <a:t> schedules, </a:t>
            </a:r>
            <a:r>
              <a:t>scenes,</a:t>
            </a:r>
            <a:r>
              <a:rPr spc="-25"/>
              <a:t> </a:t>
            </a:r>
            <a:r>
              <a:t>transitions) it</a:t>
            </a:r>
            <a:r>
              <a:rPr spc="-10"/>
              <a:t> </a:t>
            </a:r>
            <a:r>
              <a:t>needs</a:t>
            </a:r>
            <a:r>
              <a:rPr spc="-10"/>
              <a:t> </a:t>
            </a:r>
            <a:r>
              <a:t>to</a:t>
            </a:r>
            <a:r>
              <a:rPr spc="-5"/>
              <a:t> </a:t>
            </a:r>
            <a:r>
              <a:rPr spc="-10"/>
              <a:t>operate </a:t>
            </a:r>
            <a:r>
              <a:t>autonomously</a:t>
            </a:r>
            <a:r>
              <a:rPr spc="-15"/>
              <a:t> </a:t>
            </a:r>
            <a:r>
              <a:t>or</a:t>
            </a:r>
            <a:r>
              <a:rPr spc="-10"/>
              <a:t> </a:t>
            </a:r>
            <a:r>
              <a:t>in</a:t>
            </a:r>
            <a:r>
              <a:rPr spc="-5"/>
              <a:t> </a:t>
            </a:r>
            <a:r>
              <a:t>coordin</a:t>
            </a:r>
            <a:r>
              <a:rPr>
                <a:solidFill>
                  <a:srgbClr val="5E5E5E"/>
                </a:solidFill>
              </a:rPr>
              <a:t>ation</a:t>
            </a:r>
            <a:r>
              <a:rPr spc="-10">
                <a:solidFill>
                  <a:srgbClr val="5E5E5E"/>
                </a:solidFill>
              </a:rPr>
              <a:t> </a:t>
            </a:r>
            <a:r>
              <a:rPr>
                <a:solidFill>
                  <a:srgbClr val="5E5E5E"/>
                </a:solidFill>
              </a:rPr>
              <a:t>with</a:t>
            </a:r>
            <a:r>
              <a:rPr spc="-10">
                <a:solidFill>
                  <a:srgbClr val="5E5E5E"/>
                </a:solidFill>
              </a:rPr>
              <a:t> </a:t>
            </a:r>
            <a:r>
              <a:rPr>
                <a:solidFill>
                  <a:srgbClr val="5E5E5E"/>
                </a:solidFill>
              </a:rPr>
              <a:t>other</a:t>
            </a:r>
            <a:r>
              <a:rPr spc="-15">
                <a:solidFill>
                  <a:srgbClr val="5E5E5E"/>
                </a:solidFill>
              </a:rPr>
              <a:t> </a:t>
            </a:r>
            <a:r>
              <a:rPr spc="-10">
                <a:solidFill>
                  <a:srgbClr val="5E5E5E"/>
                </a:solidFill>
              </a:rPr>
              <a:t>devices</a:t>
            </a:r>
            <a:r>
              <a:rPr spc="-10"/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object 3"/>
          <p:cNvSpPr txBox="1"/>
          <p:nvPr/>
        </p:nvSpPr>
        <p:spPr>
          <a:xfrm>
            <a:off x="7575760" y="4878492"/>
            <a:ext cx="4405630" cy="382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2900"/>
              </a:lnSpc>
              <a:defRPr sz="3000">
                <a:solidFill>
                  <a:srgbClr val="666666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with</a:t>
            </a:r>
            <a:r>
              <a:rPr spc="-5"/>
              <a:t> </a:t>
            </a:r>
            <a:r>
              <a:t>some</a:t>
            </a:r>
            <a:r>
              <a:rPr spc="-5"/>
              <a:t> </a:t>
            </a:r>
            <a:r>
              <a:t>unique</a:t>
            </a:r>
            <a:r>
              <a:rPr spc="-5"/>
              <a:t> </a:t>
            </a:r>
            <a:r>
              <a:rPr spc="-10"/>
              <a:t>benefits</a:t>
            </a:r>
          </a:p>
        </p:txBody>
      </p:sp>
      <p:sp>
        <p:nvSpPr>
          <p:cNvPr id="108" name="object 4"/>
          <p:cNvSpPr txBox="1"/>
          <p:nvPr/>
        </p:nvSpPr>
        <p:spPr>
          <a:xfrm>
            <a:off x="11968373" y="4790869"/>
            <a:ext cx="13144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.</a:t>
            </a:r>
          </a:p>
        </p:txBody>
      </p:sp>
      <p:pic>
        <p:nvPicPr>
          <p:cNvPr id="109" name="object 5" descr="object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50337" y="2120019"/>
            <a:ext cx="6129798" cy="6037758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object 6"/>
          <p:cNvSpPr txBox="1"/>
          <p:nvPr/>
        </p:nvSpPr>
        <p:spPr>
          <a:xfrm>
            <a:off x="863780" y="3281934"/>
            <a:ext cx="4405630" cy="2732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Devices, re-broadcasting messages, create</a:t>
            </a:r>
            <a:r>
              <a:rPr spc="-5"/>
              <a:t> </a:t>
            </a:r>
            <a:r>
              <a:t>a</a:t>
            </a:r>
            <a:r>
              <a:rPr spc="-5"/>
              <a:t> </a:t>
            </a:r>
            <a:r>
              <a:rPr spc="-20"/>
              <a:t>Mesh </a:t>
            </a:r>
            <a:r>
              <a:t>network</a:t>
            </a:r>
            <a:r>
              <a:rPr spc="-10"/>
              <a:t> which </a:t>
            </a:r>
            <a:r>
              <a:t>eliminates</a:t>
            </a:r>
            <a:r>
              <a:rPr spc="-20"/>
              <a:t> </a:t>
            </a:r>
            <a:r>
              <a:t>the</a:t>
            </a:r>
            <a:r>
              <a:rPr spc="-5"/>
              <a:t> </a:t>
            </a:r>
            <a:r>
              <a:t>need</a:t>
            </a:r>
            <a:r>
              <a:rPr spc="-5"/>
              <a:t> </a:t>
            </a:r>
            <a:r>
              <a:rPr spc="-25"/>
              <a:t>for </a:t>
            </a:r>
            <a:r>
              <a:t>control</a:t>
            </a:r>
            <a:r>
              <a:rPr spc="-15"/>
              <a:t> </a:t>
            </a:r>
            <a:r>
              <a:rPr spc="-10"/>
              <a:t>infrastructure even for very large projects.</a:t>
            </a:r>
          </a:p>
        </p:txBody>
      </p:sp>
      <p:pic>
        <p:nvPicPr>
          <p:cNvPr id="111" name="LandscapeBubblyNetLogo1.ai" descr="LandscapeBubblyNetLogo1.ai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3641" y="953010"/>
            <a:ext cx="2321679" cy="513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object 2"/>
          <p:cNvSpPr txBox="1"/>
          <p:nvPr>
            <p:ph type="title"/>
          </p:nvPr>
        </p:nvSpPr>
        <p:spPr>
          <a:xfrm>
            <a:off x="4640836" y="1387480"/>
            <a:ext cx="4192235" cy="1103631"/>
          </a:xfrm>
          <a:prstGeom prst="rect">
            <a:avLst/>
          </a:prstGeom>
        </p:spPr>
        <p:txBody>
          <a:bodyPr/>
          <a:lstStyle>
            <a:lvl1pPr indent="599440">
              <a:spcBef>
                <a:spcPts val="100"/>
              </a:spcBef>
              <a:defRPr spc="-100"/>
            </a:lvl1pPr>
          </a:lstStyle>
          <a:p>
            <a:pPr/>
            <a:r>
              <a:t>Simplification</a:t>
            </a:r>
          </a:p>
        </p:txBody>
      </p:sp>
      <p:sp>
        <p:nvSpPr>
          <p:cNvPr id="114" name="object 3"/>
          <p:cNvSpPr txBox="1"/>
          <p:nvPr/>
        </p:nvSpPr>
        <p:spPr>
          <a:xfrm>
            <a:off x="1015550" y="3624181"/>
            <a:ext cx="3774441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</a:t>
            </a:r>
            <a:r>
              <a:rPr spc="-175"/>
              <a:t> </a:t>
            </a:r>
            <a:r>
              <a:t>Bluetooth</a:t>
            </a:r>
            <a:r>
              <a:rPr spc="-5"/>
              <a:t> </a:t>
            </a:r>
            <a:r>
              <a:rPr spc="-20"/>
              <a:t>Mesh </a:t>
            </a:r>
            <a:r>
              <a:t>network</a:t>
            </a:r>
            <a:r>
              <a:rPr spc="-10"/>
              <a:t> doesn’t </a:t>
            </a:r>
            <a:r>
              <a:t>require</a:t>
            </a:r>
            <a:r>
              <a:rPr spc="-15"/>
              <a:t> </a:t>
            </a:r>
            <a:r>
              <a:t>control</a:t>
            </a:r>
            <a:r>
              <a:rPr spc="-10"/>
              <a:t> cables resulting in substantial labor savings.</a:t>
            </a:r>
          </a:p>
        </p:txBody>
      </p:sp>
      <p:grpSp>
        <p:nvGrpSpPr>
          <p:cNvPr id="117" name="object 4"/>
          <p:cNvGrpSpPr/>
          <p:nvPr/>
        </p:nvGrpSpPr>
        <p:grpSpPr>
          <a:xfrm>
            <a:off x="5539771" y="2539326"/>
            <a:ext cx="6195485" cy="6235701"/>
            <a:chOff x="0" y="0"/>
            <a:chExt cx="6195484" cy="6235699"/>
          </a:xfrm>
        </p:grpSpPr>
        <p:pic>
          <p:nvPicPr>
            <p:cNvPr id="115" name="object 5" descr="object 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06371" y="412909"/>
              <a:ext cx="4899743" cy="54043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" name="object 6" descr="object 6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195485" cy="6235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8" name="LandscapeBubblyNetLogo1.ai" descr="LandscapeBubblyNetLogo1.ai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3641" y="953010"/>
            <a:ext cx="2321679" cy="513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object 2"/>
          <p:cNvSpPr txBox="1"/>
          <p:nvPr>
            <p:ph type="title"/>
          </p:nvPr>
        </p:nvSpPr>
        <p:spPr>
          <a:xfrm>
            <a:off x="3460549" y="1339180"/>
            <a:ext cx="6745970" cy="635001"/>
          </a:xfrm>
          <a:prstGeom prst="rect">
            <a:avLst/>
          </a:prstGeom>
        </p:spPr>
        <p:txBody>
          <a:bodyPr/>
          <a:lstStyle>
            <a:lvl1pPr indent="1876425">
              <a:spcBef>
                <a:spcPts val="100"/>
              </a:spcBef>
              <a:defRPr spc="-100"/>
            </a:lvl1pPr>
          </a:lstStyle>
          <a:p>
            <a:pPr/>
            <a:r>
              <a:t>Simplification</a:t>
            </a:r>
          </a:p>
        </p:txBody>
      </p:sp>
      <p:sp>
        <p:nvSpPr>
          <p:cNvPr id="121" name="object 3"/>
          <p:cNvSpPr txBox="1"/>
          <p:nvPr/>
        </p:nvSpPr>
        <p:spPr>
          <a:xfrm>
            <a:off x="987955" y="3287888"/>
            <a:ext cx="4026813" cy="364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A</a:t>
            </a:r>
            <a:r>
              <a:rPr spc="-175"/>
              <a:t> </a:t>
            </a:r>
            <a:r>
              <a:t>Bluetooth</a:t>
            </a:r>
            <a:r>
              <a:rPr spc="-5"/>
              <a:t> </a:t>
            </a:r>
            <a:r>
              <a:rPr spc="-20"/>
              <a:t>Mesh </a:t>
            </a:r>
            <a:r>
              <a:t>network</a:t>
            </a:r>
            <a:r>
              <a:rPr spc="-10"/>
              <a:t> doesn’t </a:t>
            </a:r>
            <a:r>
              <a:t>require</a:t>
            </a:r>
            <a:r>
              <a:rPr spc="-10"/>
              <a:t> additional </a:t>
            </a:r>
            <a:r>
              <a:t>control</a:t>
            </a:r>
            <a:r>
              <a:rPr spc="-15"/>
              <a:t> </a:t>
            </a:r>
            <a:r>
              <a:rPr spc="-10"/>
              <a:t>hardware. The design of the system is quick and simple and the BOM substantially reduced.</a:t>
            </a:r>
          </a:p>
        </p:txBody>
      </p:sp>
      <p:grpSp>
        <p:nvGrpSpPr>
          <p:cNvPr id="124" name="object 4"/>
          <p:cNvGrpSpPr/>
          <p:nvPr/>
        </p:nvGrpSpPr>
        <p:grpSpPr>
          <a:xfrm>
            <a:off x="5608758" y="2364792"/>
            <a:ext cx="6195485" cy="6730815"/>
            <a:chOff x="0" y="0"/>
            <a:chExt cx="6195484" cy="6730813"/>
          </a:xfrm>
        </p:grpSpPr>
        <p:pic>
          <p:nvPicPr>
            <p:cNvPr id="122" name="object 5" descr="object 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63601" y="0"/>
              <a:ext cx="4853655" cy="67308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" name="object 6" descr="object 6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64155"/>
              <a:ext cx="6195485" cy="6235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5" name="LandscapeBubblyNetLogo1.ai" descr="LandscapeBubblyNetLogo1.ai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3641" y="953010"/>
            <a:ext cx="2321679" cy="513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object 2"/>
          <p:cNvSpPr txBox="1"/>
          <p:nvPr>
            <p:ph type="title"/>
          </p:nvPr>
        </p:nvSpPr>
        <p:spPr>
          <a:xfrm>
            <a:off x="3529536" y="1239517"/>
            <a:ext cx="6745969" cy="635001"/>
          </a:xfrm>
          <a:prstGeom prst="rect">
            <a:avLst/>
          </a:prstGeom>
        </p:spPr>
        <p:txBody>
          <a:bodyPr/>
          <a:lstStyle>
            <a:lvl1pPr indent="1876425">
              <a:spcBef>
                <a:spcPts val="100"/>
              </a:spcBef>
              <a:defRPr spc="-100"/>
            </a:lvl1pPr>
          </a:lstStyle>
          <a:p>
            <a:pPr/>
            <a:r>
              <a:t>Simplification</a:t>
            </a:r>
          </a:p>
        </p:txBody>
      </p:sp>
      <p:sp>
        <p:nvSpPr>
          <p:cNvPr id="128" name="object 3"/>
          <p:cNvSpPr txBox="1"/>
          <p:nvPr/>
        </p:nvSpPr>
        <p:spPr>
          <a:xfrm>
            <a:off x="905171" y="2969186"/>
            <a:ext cx="4229753" cy="181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A</a:t>
            </a:r>
            <a:r>
              <a:rPr spc="-175"/>
              <a:t> </a:t>
            </a:r>
            <a:r>
              <a:t>Bluetooth</a:t>
            </a:r>
            <a:r>
              <a:rPr spc="-5"/>
              <a:t> </a:t>
            </a:r>
            <a:r>
              <a:rPr spc="-20"/>
              <a:t>Mesh </a:t>
            </a:r>
            <a:r>
              <a:t>network</a:t>
            </a:r>
            <a:r>
              <a:rPr spc="-10"/>
              <a:t> doesn’t </a:t>
            </a:r>
            <a:r>
              <a:t>require</a:t>
            </a:r>
            <a:r>
              <a:rPr spc="-10"/>
              <a:t> hubs and similar single-point-of-failure.</a:t>
            </a:r>
          </a:p>
        </p:txBody>
      </p:sp>
      <p:pic>
        <p:nvPicPr>
          <p:cNvPr id="129" name="object 5" descr="object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5325" y="2320109"/>
            <a:ext cx="4229753" cy="30588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2" name="object 6"/>
          <p:cNvGrpSpPr/>
          <p:nvPr/>
        </p:nvGrpSpPr>
        <p:grpSpPr>
          <a:xfrm>
            <a:off x="7084038" y="6067321"/>
            <a:ext cx="2390885" cy="2237105"/>
            <a:chOff x="0" y="0"/>
            <a:chExt cx="2390884" cy="2237103"/>
          </a:xfrm>
        </p:grpSpPr>
        <p:pic>
          <p:nvPicPr>
            <p:cNvPr id="130" name="object 7" descr="object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4467" y="318302"/>
              <a:ext cx="2196418" cy="16497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object 8" descr="object 8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336844" cy="22371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3" name="LandscapeBubblyNetLogo1.ai" descr="LandscapeBubblyNetLogo1.ai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73641" y="953010"/>
            <a:ext cx="2321679" cy="51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object 3"/>
          <p:cNvSpPr txBox="1"/>
          <p:nvPr/>
        </p:nvSpPr>
        <p:spPr>
          <a:xfrm>
            <a:off x="733645" y="6289985"/>
            <a:ext cx="3201671" cy="1360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Nor does it require Internet or WiFi to operate.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object 2"/>
          <p:cNvSpPr txBox="1"/>
          <p:nvPr>
            <p:ph type="title"/>
          </p:nvPr>
        </p:nvSpPr>
        <p:spPr>
          <a:xfrm>
            <a:off x="3653711" y="1348798"/>
            <a:ext cx="6745970" cy="635001"/>
          </a:xfrm>
          <a:prstGeom prst="rect">
            <a:avLst/>
          </a:prstGeom>
        </p:spPr>
        <p:txBody>
          <a:bodyPr/>
          <a:lstStyle>
            <a:lvl1pPr indent="1876425">
              <a:spcBef>
                <a:spcPts val="100"/>
              </a:spcBef>
              <a:defRPr spc="-100"/>
            </a:lvl1pPr>
          </a:lstStyle>
          <a:p>
            <a:pPr/>
            <a:r>
              <a:t>Controllers</a:t>
            </a:r>
          </a:p>
        </p:txBody>
      </p:sp>
      <p:sp>
        <p:nvSpPr>
          <p:cNvPr id="137" name="object 3"/>
          <p:cNvSpPr txBox="1"/>
          <p:nvPr/>
        </p:nvSpPr>
        <p:spPr>
          <a:xfrm>
            <a:off x="905171" y="2575486"/>
            <a:ext cx="3687326" cy="2745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700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Any load can be controlled, either single addressing luminaires as well as per zones:</a:t>
            </a:r>
          </a:p>
        </p:txBody>
      </p:sp>
      <p:pic>
        <p:nvPicPr>
          <p:cNvPr id="138" name="LandscapeBubblyNetLogo1.ai" descr="LandscapeBubblyNetLogo1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3641" y="953010"/>
            <a:ext cx="2321679" cy="51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object 3"/>
          <p:cNvSpPr txBox="1"/>
          <p:nvPr/>
        </p:nvSpPr>
        <p:spPr>
          <a:xfrm>
            <a:off x="816429" y="5034430"/>
            <a:ext cx="4994298" cy="3535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00789" marR="5080" indent="-300789">
              <a:spcBef>
                <a:spcPts val="100"/>
              </a:spcBef>
              <a:buSzPct val="100000"/>
              <a:buChar char="•"/>
              <a:defRPr sz="22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0-10V 1 channel &amp; 2 channels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22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Forward Phase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22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Reverse Phase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22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Shades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22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DMX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22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DALI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22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Sensors 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22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Beam Shaper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defRPr sz="22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Dry Contact</a:t>
            </a:r>
          </a:p>
        </p:txBody>
      </p:sp>
      <p:pic>
        <p:nvPicPr>
          <p:cNvPr id="140" name="Screenshot 2023-10-12 at 10.11.51 AM.png" descr="Screenshot 2023-10-12 at 10.11.51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48873" y="2537821"/>
            <a:ext cx="7549789" cy="5386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