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406281" y="490654"/>
            <a:ext cx="4192235" cy="11036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950720" y="5462015"/>
            <a:ext cx="910336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406281" y="490654"/>
            <a:ext cx="4192235" cy="11036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950720" y="5462015"/>
            <a:ext cx="910336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928061" y="1816623"/>
            <a:ext cx="5821047" cy="5511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928061" y="1816623"/>
            <a:ext cx="5821047" cy="5511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650240" y="2243327"/>
            <a:ext cx="5657089" cy="643737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240" y="390595"/>
            <a:ext cx="11704320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7587" y="9070847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.jpeg"/><Relationship Id="rId4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630" y="3726271"/>
            <a:ext cx="10403540" cy="2301059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object 4"/>
          <p:cNvSpPr txBox="1"/>
          <p:nvPr/>
        </p:nvSpPr>
        <p:spPr>
          <a:xfrm>
            <a:off x="1292120" y="7919136"/>
            <a:ext cx="10890251" cy="44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 algn="ctr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Technical Solutions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Sound Masking</a:t>
            </a:r>
          </a:p>
        </p:txBody>
      </p:sp>
      <p:pic>
        <p:nvPicPr>
          <p:cNvPr id="120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object 3"/>
          <p:cNvSpPr txBox="1"/>
          <p:nvPr/>
        </p:nvSpPr>
        <p:spPr>
          <a:xfrm>
            <a:off x="771226" y="3442444"/>
            <a:ext cx="7558248" cy="1616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BubblyNet controls all the well-being factors of the environment, which includes masking acoustic distractions and returning focus to what was the intended function of the space.</a:t>
            </a:r>
          </a:p>
        </p:txBody>
      </p:sp>
      <p:pic>
        <p:nvPicPr>
          <p:cNvPr id="122" name="Noise Masking.png" descr="Noise Maskin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9299" y="2887990"/>
            <a:ext cx="3354156" cy="6219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 defTabSz="868680">
              <a:defRPr sz="4750"/>
            </a:lvl1pPr>
          </a:lstStyle>
          <a:p>
            <a:pPr/>
            <a:r>
              <a:t>Internal Air Quality</a:t>
            </a:r>
          </a:p>
        </p:txBody>
      </p:sp>
      <p:pic>
        <p:nvPicPr>
          <p:cNvPr id="125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object 3"/>
          <p:cNvSpPr txBox="1"/>
          <p:nvPr/>
        </p:nvSpPr>
        <p:spPr>
          <a:xfrm>
            <a:off x="757428" y="2681471"/>
            <a:ext cx="11489944" cy="12099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CO2 levels as well as temperature and humidity are key to the well-being of guests and staff. Internal Air Quality can be monitored and controlled via BACnet/IP.</a:t>
            </a:r>
          </a:p>
        </p:txBody>
      </p:sp>
      <p:pic>
        <p:nvPicPr>
          <p:cNvPr id="127" name="CO2 Sensors.png" descr="CO2 Sensor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19290" y="4162685"/>
            <a:ext cx="2626384" cy="4869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Untitled-13.png" descr="Untitled-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97511" y="4233557"/>
            <a:ext cx="3112914" cy="504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 defTabSz="786384">
              <a:defRPr sz="4300"/>
            </a:lvl1pPr>
          </a:lstStyle>
          <a:p>
            <a:pPr/>
            <a:r>
              <a:t>A Complete Solution</a:t>
            </a:r>
          </a:p>
        </p:txBody>
      </p:sp>
      <p:pic>
        <p:nvPicPr>
          <p:cNvPr id="77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bluetooth-nlc-ready-to-use.png" descr="bluetooth-nlc-ready-to-us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25890" y="2111515"/>
            <a:ext cx="9016018" cy="7445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Dimming</a:t>
            </a:r>
          </a:p>
        </p:txBody>
      </p:sp>
      <p:pic>
        <p:nvPicPr>
          <p:cNvPr id="81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82" name="object 3"/>
          <p:cNvSpPr txBox="1"/>
          <p:nvPr/>
        </p:nvSpPr>
        <p:spPr>
          <a:xfrm>
            <a:off x="771226" y="2252007"/>
            <a:ext cx="7027698" cy="7879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BubblyNet uses </a:t>
            </a:r>
            <a:r>
              <a:rPr b="1"/>
              <a:t>Perceived Lightness</a:t>
            </a:r>
            <a:r>
              <a:t> as a scale (International Commission of Illumination and ISO recommendations).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As an example, 3% on a BubblyNet App dimmer corresponds to 0.09% power to the luminaire.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Here some parameters for personalized dimming: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Power Factor;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Low/High-end trim; 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Linear/Logaritmic curves;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Programmable dimming curves;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PWM frequency;</a:t>
            </a: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L="300789" marR="5080" indent="-300789">
              <a:spcBef>
                <a:spcPts val="100"/>
              </a:spcBef>
              <a:buSzPct val="100000"/>
              <a:buChar char="•"/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pic>
        <p:nvPicPr>
          <p:cNvPr id="83" name="example_2.png" descr="example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8188" y="2355310"/>
            <a:ext cx="4195240" cy="6739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Warm Dim</a:t>
            </a:r>
          </a:p>
        </p:txBody>
      </p:sp>
      <p:pic>
        <p:nvPicPr>
          <p:cNvPr id="86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object 3"/>
          <p:cNvSpPr txBox="1"/>
          <p:nvPr/>
        </p:nvSpPr>
        <p:spPr>
          <a:xfrm>
            <a:off x="785023" y="3690795"/>
            <a:ext cx="6913978" cy="2454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Programmable Warm Dimming curves can be selected to achieve the intended effect with accuracy.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The Live-Slider function allows for instant changes while using the App.</a:t>
            </a:r>
          </a:p>
        </p:txBody>
      </p:sp>
      <p:pic>
        <p:nvPicPr>
          <p:cNvPr id="88" name="Untitled-5.png" descr="Untitled-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2013" y="2636900"/>
            <a:ext cx="3305072" cy="6666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ES-PROGRESS-REPORT-2022_LOGO.png" descr="IES-PROGRESS-REPORT-2022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37386" y="8100307"/>
            <a:ext cx="1091533" cy="916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Tunable White</a:t>
            </a:r>
          </a:p>
        </p:txBody>
      </p:sp>
      <p:pic>
        <p:nvPicPr>
          <p:cNvPr id="92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object 3"/>
          <p:cNvSpPr txBox="1"/>
          <p:nvPr/>
        </p:nvSpPr>
        <p:spPr>
          <a:xfrm>
            <a:off x="757428" y="3635606"/>
            <a:ext cx="5335910" cy="286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There are multiple settings allowing to synchronize multiple luminaires to the same CCT.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CCT levels can be selected with precision and recalled across all functions and the whole project</a:t>
            </a:r>
          </a:p>
        </p:txBody>
      </p:sp>
      <p:pic>
        <p:nvPicPr>
          <p:cNvPr id="94" name="Phone 3.jpg" descr="Phone 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628447" y="1828860"/>
            <a:ext cx="3222949" cy="6507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Phone 2.jpg" descr="Phone 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53441" y="3120792"/>
            <a:ext cx="3222949" cy="65071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RGBW</a:t>
            </a:r>
          </a:p>
        </p:txBody>
      </p:sp>
      <p:pic>
        <p:nvPicPr>
          <p:cNvPr id="98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object 3"/>
          <p:cNvSpPr txBox="1"/>
          <p:nvPr/>
        </p:nvSpPr>
        <p:spPr>
          <a:xfrm>
            <a:off x="757428" y="3152700"/>
            <a:ext cx="7756315" cy="2467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Colors can be selected with sliders, color pallet, by Hex code or CCT level.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Accuracy of color is obtained by selecting the RGBW chip used in the luminaire.</a:t>
            </a:r>
          </a:p>
        </p:txBody>
      </p:sp>
      <p:pic>
        <p:nvPicPr>
          <p:cNvPr id="100" name="Untitled-4.png" descr="Untitled-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13400" y="2164896"/>
            <a:ext cx="3281746" cy="6618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IES-PROGRESS-REPORT-2022_LOGO.png" descr="IES-PROGRESS-REPORT-2022_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9542" y="8278293"/>
            <a:ext cx="928388" cy="779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Circadian</a:t>
            </a:r>
          </a:p>
        </p:txBody>
      </p:sp>
      <p:pic>
        <p:nvPicPr>
          <p:cNvPr id="104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object 3"/>
          <p:cNvSpPr txBox="1"/>
          <p:nvPr/>
        </p:nvSpPr>
        <p:spPr>
          <a:xfrm>
            <a:off x="785023" y="3470038"/>
            <a:ext cx="7186529" cy="203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Circadian Rhythm can be programmed through the app and synchronized with sunrise/zenith/sunset times for a unique experience every day of the year.</a:t>
            </a:r>
          </a:p>
        </p:txBody>
      </p:sp>
      <p:pic>
        <p:nvPicPr>
          <p:cNvPr id="106" name="Rhythm.png" descr="Rhyth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5657" y="1865452"/>
            <a:ext cx="3821851" cy="7086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Animations</a:t>
            </a:r>
          </a:p>
        </p:txBody>
      </p:sp>
      <p:pic>
        <p:nvPicPr>
          <p:cNvPr id="109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object 3"/>
          <p:cNvSpPr txBox="1"/>
          <p:nvPr/>
        </p:nvSpPr>
        <p:spPr>
          <a:xfrm>
            <a:off x="757428" y="3152700"/>
            <a:ext cx="7909756" cy="2860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Animations can be created selecting colors, intensities or scenes and programming the transitions though multiple luminaires.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Animations with DMX controllers include functions such as pan/tilt, zoom and strobe as well as water and smoke features and more.</a:t>
            </a:r>
          </a:p>
        </p:txBody>
      </p:sp>
      <p:pic>
        <p:nvPicPr>
          <p:cNvPr id="111" name="Phone 4.jpg" descr="Phone 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36726" y="2360998"/>
            <a:ext cx="3101210" cy="62613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bject 2"/>
          <p:cNvSpPr txBox="1"/>
          <p:nvPr>
            <p:ph type="title"/>
          </p:nvPr>
        </p:nvSpPr>
        <p:spPr>
          <a:xfrm>
            <a:off x="4014568" y="1235710"/>
            <a:ext cx="4975664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Shades Control</a:t>
            </a:r>
          </a:p>
        </p:txBody>
      </p:sp>
      <p:pic>
        <p:nvPicPr>
          <p:cNvPr id="114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object 3"/>
          <p:cNvSpPr txBox="1"/>
          <p:nvPr/>
        </p:nvSpPr>
        <p:spPr>
          <a:xfrm>
            <a:off x="647050" y="2780172"/>
            <a:ext cx="11489944" cy="803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26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Shades and curtains of many brands can be controlled by switches, triggered by sensors and be part of scenes recalled by schedules.</a:t>
            </a:r>
          </a:p>
        </p:txBody>
      </p:sp>
      <p:pic>
        <p:nvPicPr>
          <p:cNvPr id="116" name="shades_BN.png" descr="shades_B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604" y="4254845"/>
            <a:ext cx="7620001" cy="429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rs485_controller.png" descr="rs485_controll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99088" y="5539726"/>
            <a:ext cx="3516812" cy="26200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